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73" r:id="rId10"/>
    <p:sldId id="267" r:id="rId11"/>
    <p:sldId id="268" r:id="rId12"/>
    <p:sldId id="265" r:id="rId13"/>
    <p:sldId id="266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73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4" autoAdjust="0"/>
    <p:restoredTop sz="94660"/>
  </p:normalViewPr>
  <p:slideViewPr>
    <p:cSldViewPr snapToGrid="0">
      <p:cViewPr>
        <p:scale>
          <a:sx n="125" d="100"/>
          <a:sy n="125" d="100"/>
        </p:scale>
        <p:origin x="1356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042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67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178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4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11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954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0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32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033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893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2/12/2023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14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2/12/2023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759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how-to-get-beautiful-results-with-neural-style-transfer-75d0c05d6489" TargetMode="External"/><Relationship Id="rId7" Type="http://schemas.openxmlformats.org/officeDocument/2006/relationships/hyperlink" Target="https://arxiv.org/abs/1801.03924" TargetMode="External"/><Relationship Id="rId2" Type="http://schemas.openxmlformats.org/officeDocument/2006/relationships/hyperlink" Target="https://paperswithcode.com/paper/microast-towards-super-fast-ultra-resolu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deep-image-quality-assessment-30ad71641fac" TargetMode="External"/><Relationship Id="rId5" Type="http://schemas.openxmlformats.org/officeDocument/2006/relationships/hyperlink" Target="https://towardsdatascience.com/experiments-on-different-loss-configurations-for-style-transfer-7e3147eda55e" TargetMode="External"/><Relationship Id="rId4" Type="http://schemas.openxmlformats.org/officeDocument/2006/relationships/hyperlink" Target="https://medium.com/ml-cheat-sheet/winning-at-loss-functions-2-important-loss-functions-in-computer-vision-b2b9d293e15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aperswithcode.com/paper/microast-towards-super-fast-ultra-resolutio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aion.ai/" TargetMode="External"/><Relationship Id="rId2" Type="http://schemas.openxmlformats.org/officeDocument/2006/relationships/hyperlink" Target="https://www.wikiart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NVlabs/ffhq-dataset" TargetMode="External"/><Relationship Id="rId4" Type="http://schemas.openxmlformats.org/officeDocument/2006/relationships/hyperlink" Target="https://cocodataset.org/#home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9" name="Rectangle 104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59DF62-39C5-8D75-1B58-499DF616A6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242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1" name="Rectangle 1050">
            <a:extLst>
              <a:ext uri="{FF2B5EF4-FFF2-40B4-BE49-F238E27FC236}">
                <a16:creationId xmlns:a16="http://schemas.microsoft.com/office/drawing/2014/main" id="{9BD78BA5-2579-4D62-B68F-2289D39BF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976C92-9C06-FFD5-8ACB-1E551BB7E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399" y="914401"/>
            <a:ext cx="5432213" cy="1591732"/>
          </a:xfrm>
        </p:spPr>
        <p:txBody>
          <a:bodyPr anchor="t">
            <a:normAutofit fontScale="90000"/>
          </a:bodyPr>
          <a:lstStyle/>
          <a:p>
            <a:r>
              <a:rPr lang="it-IT" dirty="0">
                <a:solidFill>
                  <a:srgbClr val="FFFFFF"/>
                </a:solidFill>
              </a:rPr>
              <a:t>Arbitrary Style Transfer</a:t>
            </a:r>
            <a:br>
              <a:rPr lang="it-IT" dirty="0">
                <a:solidFill>
                  <a:srgbClr val="FFFFFF"/>
                </a:solidFill>
              </a:rPr>
            </a:br>
            <a:r>
              <a:rPr lang="it-IT" sz="2000" dirty="0">
                <a:solidFill>
                  <a:srgbClr val="FFFFFF"/>
                </a:solidFill>
              </a:rPr>
              <a:t>Computer vision project</a:t>
            </a:r>
            <a:br>
              <a:rPr lang="it-IT" dirty="0">
                <a:solidFill>
                  <a:srgbClr val="FFFFFF"/>
                </a:solidFill>
              </a:rPr>
            </a:br>
            <a:br>
              <a:rPr lang="it-IT" sz="1800" dirty="0">
                <a:solidFill>
                  <a:srgbClr val="FFFFFF"/>
                </a:solidFill>
              </a:rPr>
            </a:br>
            <a:endParaRPr lang="it-IT" dirty="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7699C25-9A0A-FDC8-257C-4D69A84FBB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5290" y="5253051"/>
            <a:ext cx="4892948" cy="1221321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it-IT" sz="1100" dirty="0">
                <a:solidFill>
                  <a:srgbClr val="FFFFFF"/>
                </a:solidFill>
              </a:rPr>
              <a:t>D’ORAZIO ANTONIO</a:t>
            </a:r>
          </a:p>
          <a:p>
            <a:pPr>
              <a:lnSpc>
                <a:spcPct val="120000"/>
              </a:lnSpc>
            </a:pPr>
            <a:r>
              <a:rPr lang="it-IT" sz="1100" dirty="0">
                <a:solidFill>
                  <a:srgbClr val="FFFFFF"/>
                </a:solidFill>
              </a:rPr>
              <a:t>MINUT ROBERT ADRIAN </a:t>
            </a:r>
          </a:p>
          <a:p>
            <a:pPr>
              <a:lnSpc>
                <a:spcPct val="120000"/>
              </a:lnSpc>
            </a:pPr>
            <a:r>
              <a:rPr lang="it-IT" sz="1100" dirty="0">
                <a:solidFill>
                  <a:srgbClr val="FFFFFF"/>
                </a:solidFill>
              </a:rPr>
              <a:t>zarba meli GIACOMO </a:t>
            </a:r>
          </a:p>
          <a:p>
            <a:pPr>
              <a:lnSpc>
                <a:spcPct val="120000"/>
              </a:lnSpc>
            </a:pPr>
            <a:endParaRPr lang="it-IT" sz="1100" dirty="0">
              <a:solidFill>
                <a:srgbClr val="FFFFFF"/>
              </a:solidFill>
            </a:endParaRPr>
          </a:p>
        </p:txBody>
      </p:sp>
      <p:cxnSp>
        <p:nvCxnSpPr>
          <p:cNvPr id="1053" name="Straight Connector 105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752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666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D6A605-810E-33AD-26A4-7F6ECF80A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Plots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E6FF5C-BC96-4B0F-47A3-E666368DB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9725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8" descr="Immagine che contiene testo, interni, nero, portatile&#10;&#10;Descrizione generata automaticamente">
            <a:extLst>
              <a:ext uri="{FF2B5EF4-FFF2-40B4-BE49-F238E27FC236}">
                <a16:creationId xmlns:a16="http://schemas.microsoft.com/office/drawing/2014/main" id="{1036AF1D-C5CE-A323-59DB-9AB7B92900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8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8390362-5868-4DF6-BD74-91C72884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035382" y="-1298619"/>
            <a:ext cx="4121238" cy="12191998"/>
          </a:xfrm>
          <a:prstGeom prst="rect">
            <a:avLst/>
          </a:prstGeom>
          <a:gradFill flip="none" rotWithShape="1">
            <a:gsLst>
              <a:gs pos="36000">
                <a:srgbClr val="000000">
                  <a:alpha val="26000"/>
                </a:srgbClr>
              </a:gs>
              <a:gs pos="0">
                <a:srgbClr val="000000">
                  <a:alpha val="0"/>
                </a:srgbClr>
              </a:gs>
              <a:gs pos="61000">
                <a:srgbClr val="0E0D12">
                  <a:alpha val="58000"/>
                </a:srgbClr>
              </a:gs>
              <a:gs pos="88000">
                <a:srgbClr val="000000">
                  <a:alpha val="58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284D064-E968-AA5A-63C4-4F7692CA0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12995"/>
            <a:ext cx="6835698" cy="18556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web app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A5C8BF2-C035-4BFF-8802-A39723834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2570" y="5821999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058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tangolo 13">
            <a:extLst>
              <a:ext uri="{FF2B5EF4-FFF2-40B4-BE49-F238E27FC236}">
                <a16:creationId xmlns:a16="http://schemas.microsoft.com/office/drawing/2014/main" id="{014398C3-AB0A-5A6C-97C0-78A758D818B8}"/>
              </a:ext>
            </a:extLst>
          </p:cNvPr>
          <p:cNvSpPr/>
          <p:nvPr/>
        </p:nvSpPr>
        <p:spPr>
          <a:xfrm>
            <a:off x="4511041" y="2302933"/>
            <a:ext cx="7403252" cy="41520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0DE631E3-60D8-C39B-A86C-CB99707A9047}"/>
              </a:ext>
            </a:extLst>
          </p:cNvPr>
          <p:cNvSpPr/>
          <p:nvPr/>
        </p:nvSpPr>
        <p:spPr>
          <a:xfrm>
            <a:off x="237069" y="2302933"/>
            <a:ext cx="4273972" cy="41520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C14C75BA-885A-9780-CD3E-7CA6DFAAD6DE}"/>
              </a:ext>
            </a:extLst>
          </p:cNvPr>
          <p:cNvSpPr/>
          <p:nvPr/>
        </p:nvSpPr>
        <p:spPr>
          <a:xfrm>
            <a:off x="5171441" y="3009025"/>
            <a:ext cx="1859279" cy="3075094"/>
          </a:xfrm>
          <a:prstGeom prst="roundRect">
            <a:avLst>
              <a:gd name="adj" fmla="val 3011"/>
            </a:avLst>
          </a:prstGeom>
          <a:solidFill>
            <a:srgbClr val="1973EB">
              <a:alpha val="5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B59D1989-42E4-B1AF-9851-2A8B366F8A6B}"/>
              </a:ext>
            </a:extLst>
          </p:cNvPr>
          <p:cNvSpPr/>
          <p:nvPr/>
        </p:nvSpPr>
        <p:spPr>
          <a:xfrm>
            <a:off x="694268" y="3003293"/>
            <a:ext cx="3129280" cy="3075094"/>
          </a:xfrm>
          <a:prstGeom prst="roundRect">
            <a:avLst>
              <a:gd name="adj" fmla="val 3011"/>
            </a:avLst>
          </a:prstGeom>
          <a:solidFill>
            <a:srgbClr val="1973EB">
              <a:alpha val="5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802DCE6-21B8-CBD0-000D-620E15D68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Architecture of the app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7B8C0B2-DD28-628F-887D-AC5774B4530E}"/>
              </a:ext>
            </a:extLst>
          </p:cNvPr>
          <p:cNvSpPr txBox="1"/>
          <p:nvPr/>
        </p:nvSpPr>
        <p:spPr>
          <a:xfrm>
            <a:off x="277707" y="2411367"/>
            <a:ext cx="199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Frontend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FF91342-C367-4432-1A89-D4B8A0CC5460}"/>
              </a:ext>
            </a:extLst>
          </p:cNvPr>
          <p:cNvSpPr txBox="1"/>
          <p:nvPr/>
        </p:nvSpPr>
        <p:spPr>
          <a:xfrm>
            <a:off x="4551679" y="2353802"/>
            <a:ext cx="1998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Backend</a:t>
            </a:r>
            <a:endParaRPr lang="it-IT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486A01E-EB4B-4464-9C5B-2FA558E5E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748" y="3061699"/>
            <a:ext cx="948267" cy="948267"/>
          </a:xfrm>
          <a:prstGeom prst="rect">
            <a:avLst/>
          </a:prstGeom>
          <a:noFill/>
          <a:effectLst>
            <a:glow rad="101600">
              <a:schemeClr val="bg1">
                <a:alpha val="9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1A4F1D66-C13C-62E6-FFD4-3B9FB3B3460E}"/>
              </a:ext>
            </a:extLst>
          </p:cNvPr>
          <p:cNvSpPr/>
          <p:nvPr/>
        </p:nvSpPr>
        <p:spPr>
          <a:xfrm>
            <a:off x="1673015" y="3083296"/>
            <a:ext cx="2069252" cy="2915088"/>
          </a:xfrm>
          <a:prstGeom prst="roundRect">
            <a:avLst>
              <a:gd name="adj" fmla="val 3011"/>
            </a:avLst>
          </a:prstGeom>
          <a:solidFill>
            <a:srgbClr val="1973EB">
              <a:alpha val="5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ECAE8F7E-7721-513A-977E-5759F0A0F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293" y="3197165"/>
            <a:ext cx="756982" cy="677333"/>
          </a:xfrm>
          <a:prstGeom prst="rect">
            <a:avLst/>
          </a:prstGeom>
          <a:noFill/>
          <a:effectLst>
            <a:glow rad="101600">
              <a:schemeClr val="bg1">
                <a:alpha val="9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0C47C7FD-1A04-3741-F696-6BC5A1588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8082" y="3126098"/>
            <a:ext cx="1307679" cy="800506"/>
          </a:xfrm>
          <a:prstGeom prst="rect">
            <a:avLst/>
          </a:prstGeom>
          <a:noFill/>
          <a:effectLst>
            <a:glow rad="101600">
              <a:schemeClr val="bg1">
                <a:alpha val="9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74864E7-E589-26AF-6EF6-A68AEDE54A17}"/>
              </a:ext>
            </a:extLst>
          </p:cNvPr>
          <p:cNvSpPr/>
          <p:nvPr/>
        </p:nvSpPr>
        <p:spPr>
          <a:xfrm>
            <a:off x="8378616" y="3009025"/>
            <a:ext cx="3264745" cy="3075094"/>
          </a:xfrm>
          <a:prstGeom prst="roundRect">
            <a:avLst>
              <a:gd name="adj" fmla="val 3011"/>
            </a:avLst>
          </a:prstGeom>
          <a:solidFill>
            <a:srgbClr val="1973EB">
              <a:alpha val="5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152" name="Picture 8">
            <a:extLst>
              <a:ext uri="{FF2B5EF4-FFF2-40B4-BE49-F238E27FC236}">
                <a16:creationId xmlns:a16="http://schemas.microsoft.com/office/drawing/2014/main" id="{C89CC2E6-F5DA-5119-CF7A-EE0162E28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0880" y="3187685"/>
            <a:ext cx="2839400" cy="567880"/>
          </a:xfrm>
          <a:prstGeom prst="rect">
            <a:avLst/>
          </a:prstGeom>
          <a:noFill/>
          <a:effectLst>
            <a:glow rad="101600">
              <a:schemeClr val="bg1">
                <a:alpha val="9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28F099F6-2194-D474-29F5-45B956C5F1A5}"/>
              </a:ext>
            </a:extLst>
          </p:cNvPr>
          <p:cNvCxnSpPr>
            <a:cxnSpLocks/>
          </p:cNvCxnSpPr>
          <p:nvPr/>
        </p:nvCxnSpPr>
        <p:spPr>
          <a:xfrm>
            <a:off x="7030720" y="3926604"/>
            <a:ext cx="1347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8CC2F879-7781-E179-7A23-0C569295A2C5}"/>
              </a:ext>
            </a:extLst>
          </p:cNvPr>
          <p:cNvCxnSpPr>
            <a:cxnSpLocks/>
          </p:cNvCxnSpPr>
          <p:nvPr/>
        </p:nvCxnSpPr>
        <p:spPr>
          <a:xfrm flipH="1">
            <a:off x="7030720" y="5129079"/>
            <a:ext cx="1347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7A51DA9D-3AA3-8CDF-5FC1-C882F6AF2FA3}"/>
              </a:ext>
            </a:extLst>
          </p:cNvPr>
          <p:cNvCxnSpPr>
            <a:cxnSpLocks/>
          </p:cNvCxnSpPr>
          <p:nvPr/>
        </p:nvCxnSpPr>
        <p:spPr>
          <a:xfrm>
            <a:off x="3823545" y="4000486"/>
            <a:ext cx="1347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72B78FB4-5845-9E65-294A-D7EB1E93619F}"/>
              </a:ext>
            </a:extLst>
          </p:cNvPr>
          <p:cNvCxnSpPr>
            <a:cxnSpLocks/>
          </p:cNvCxnSpPr>
          <p:nvPr/>
        </p:nvCxnSpPr>
        <p:spPr>
          <a:xfrm flipH="1">
            <a:off x="3823545" y="5202961"/>
            <a:ext cx="1347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1B2A5C6B-7260-FA14-2725-6FB4099D8B50}"/>
              </a:ext>
            </a:extLst>
          </p:cNvPr>
          <p:cNvSpPr txBox="1"/>
          <p:nvPr/>
        </p:nvSpPr>
        <p:spPr>
          <a:xfrm>
            <a:off x="7030720" y="3460294"/>
            <a:ext cx="12801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call</a:t>
            </a:r>
          </a:p>
          <a:p>
            <a:r>
              <a:rPr lang="it-IT" sz="1100" dirty="0"/>
              <a:t>test_microAST.py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9FE5103-4456-CB03-5B06-27999CD977FE}"/>
              </a:ext>
            </a:extLst>
          </p:cNvPr>
          <p:cNvSpPr txBox="1"/>
          <p:nvPr/>
        </p:nvSpPr>
        <p:spPr>
          <a:xfrm>
            <a:off x="7030720" y="4665432"/>
            <a:ext cx="12801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Save image on disk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F14E130-6C41-ACB1-1A8F-FB25CC9B235A}"/>
              </a:ext>
            </a:extLst>
          </p:cNvPr>
          <p:cNvSpPr txBox="1"/>
          <p:nvPr/>
        </p:nvSpPr>
        <p:spPr>
          <a:xfrm>
            <a:off x="8564882" y="3787110"/>
            <a:ext cx="2187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 err="1"/>
              <a:t>Run</a:t>
            </a:r>
            <a:r>
              <a:rPr lang="it-IT" sz="1400" dirty="0"/>
              <a:t> </a:t>
            </a:r>
            <a:r>
              <a:rPr lang="it-IT" sz="1400" dirty="0" err="1"/>
              <a:t>inference</a:t>
            </a:r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3901832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5C6EDF-712E-2001-894A-97BBAEB0E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Demo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628EA93-8384-DCCD-8EA7-4DFDC9B98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0079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81" name="Straight Connector 7180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183" name="Rectangle 7182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15A123E1-47BE-1DA5-712C-658F68044A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85" name="Rectangle 7184">
            <a:extLst>
              <a:ext uri="{FF2B5EF4-FFF2-40B4-BE49-F238E27FC236}">
                <a16:creationId xmlns:a16="http://schemas.microsoft.com/office/drawing/2014/main" id="{38390362-5868-4DF6-BD74-91C72884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035382" y="-1298619"/>
            <a:ext cx="4121238" cy="12191998"/>
          </a:xfrm>
          <a:prstGeom prst="rect">
            <a:avLst/>
          </a:prstGeom>
          <a:gradFill flip="none" rotWithShape="1">
            <a:gsLst>
              <a:gs pos="36000">
                <a:srgbClr val="000000">
                  <a:alpha val="26000"/>
                </a:srgbClr>
              </a:gs>
              <a:gs pos="0">
                <a:srgbClr val="000000">
                  <a:alpha val="0"/>
                </a:srgbClr>
              </a:gs>
              <a:gs pos="61000">
                <a:srgbClr val="0E0D12">
                  <a:alpha val="58000"/>
                </a:srgbClr>
              </a:gs>
              <a:gs pos="88000">
                <a:srgbClr val="000000">
                  <a:alpha val="58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EBB157B-4A28-A4F4-AFE4-4F24CA7DD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12995"/>
            <a:ext cx="6835698" cy="18556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Final results</a:t>
            </a:r>
          </a:p>
        </p:txBody>
      </p:sp>
      <p:cxnSp>
        <p:nvCxnSpPr>
          <p:cNvPr id="7187" name="Straight Connector 7186">
            <a:extLst>
              <a:ext uri="{FF2B5EF4-FFF2-40B4-BE49-F238E27FC236}">
                <a16:creationId xmlns:a16="http://schemas.microsoft.com/office/drawing/2014/main" id="{8A5C8BF2-C035-4BFF-8802-A39723834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2570" y="5821999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267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4A4F97-772B-9E89-8EC8-DDD7E421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Generic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1AA7E2-029D-C9A8-DAC4-44CEBD13D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91506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4A4F97-772B-9E89-8EC8-DDD7E421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Faces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1AA7E2-029D-C9A8-DAC4-44CEBD13D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0161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E13D0F-B898-5F69-0A9B-4248696A0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References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4C14F09-4E0E-68E3-D2B9-DDFD83112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hlinkClick r:id="rId2"/>
              </a:rPr>
              <a:t>MicroAST</a:t>
            </a:r>
            <a:r>
              <a:rPr lang="en-US" dirty="0">
                <a:hlinkClick r:id="rId2"/>
              </a:rPr>
              <a:t>: Towards Super-Fast Ultra-Resolution Arbitrary Style Transfer</a:t>
            </a:r>
            <a:endParaRPr lang="en-US" b="0" i="0" dirty="0">
              <a:solidFill>
                <a:srgbClr val="000000"/>
              </a:solidFill>
              <a:effectLst/>
              <a:latin typeface="Lato" panose="020B0604020202020204" pitchFamily="34" charset="0"/>
            </a:endParaRPr>
          </a:p>
          <a:p>
            <a:r>
              <a:rPr lang="it-IT" dirty="0">
                <a:hlinkClick r:id="rId3"/>
              </a:rPr>
              <a:t>How to </a:t>
            </a:r>
            <a:r>
              <a:rPr lang="it-IT" dirty="0" err="1">
                <a:hlinkClick r:id="rId3"/>
              </a:rPr>
              <a:t>get</a:t>
            </a:r>
            <a:r>
              <a:rPr lang="it-IT" dirty="0">
                <a:hlinkClick r:id="rId3"/>
              </a:rPr>
              <a:t> beautiful </a:t>
            </a:r>
            <a:r>
              <a:rPr lang="it-IT" dirty="0" err="1">
                <a:hlinkClick r:id="rId3"/>
              </a:rPr>
              <a:t>results</a:t>
            </a:r>
            <a:r>
              <a:rPr lang="it-IT" dirty="0">
                <a:hlinkClick r:id="rId3"/>
              </a:rPr>
              <a:t> with </a:t>
            </a:r>
            <a:r>
              <a:rPr lang="it-IT" dirty="0" err="1">
                <a:hlinkClick r:id="rId3"/>
              </a:rPr>
              <a:t>neural</a:t>
            </a:r>
            <a:r>
              <a:rPr lang="it-IT" dirty="0">
                <a:hlinkClick r:id="rId3"/>
              </a:rPr>
              <a:t> style transfer</a:t>
            </a:r>
            <a:endParaRPr lang="it-IT" dirty="0"/>
          </a:p>
          <a:p>
            <a:r>
              <a:rPr lang="it-IT" dirty="0" err="1">
                <a:hlinkClick r:id="rId4"/>
              </a:rPr>
              <a:t>Winning</a:t>
            </a:r>
            <a:r>
              <a:rPr lang="it-IT" dirty="0">
                <a:hlinkClick r:id="rId4"/>
              </a:rPr>
              <a:t> </a:t>
            </a:r>
            <a:r>
              <a:rPr lang="it-IT" dirty="0" err="1">
                <a:hlinkClick r:id="rId4"/>
              </a:rPr>
              <a:t>at</a:t>
            </a:r>
            <a:r>
              <a:rPr lang="it-IT" dirty="0">
                <a:hlinkClick r:id="rId4"/>
              </a:rPr>
              <a:t> </a:t>
            </a:r>
            <a:r>
              <a:rPr lang="it-IT" dirty="0" err="1">
                <a:hlinkClick r:id="rId4"/>
              </a:rPr>
              <a:t>loss</a:t>
            </a:r>
            <a:r>
              <a:rPr lang="it-IT" dirty="0">
                <a:hlinkClick r:id="rId4"/>
              </a:rPr>
              <a:t> </a:t>
            </a:r>
            <a:r>
              <a:rPr lang="it-IT" dirty="0" err="1">
                <a:hlinkClick r:id="rId4"/>
              </a:rPr>
              <a:t>functions</a:t>
            </a:r>
            <a:r>
              <a:rPr lang="it-IT" dirty="0">
                <a:hlinkClick r:id="rId4"/>
              </a:rPr>
              <a:t>: 2 </a:t>
            </a:r>
            <a:r>
              <a:rPr lang="it-IT" dirty="0" err="1">
                <a:hlinkClick r:id="rId4"/>
              </a:rPr>
              <a:t>important</a:t>
            </a:r>
            <a:r>
              <a:rPr lang="it-IT" dirty="0">
                <a:hlinkClick r:id="rId4"/>
              </a:rPr>
              <a:t> </a:t>
            </a:r>
            <a:r>
              <a:rPr lang="it-IT" dirty="0" err="1">
                <a:hlinkClick r:id="rId4"/>
              </a:rPr>
              <a:t>loss</a:t>
            </a:r>
            <a:r>
              <a:rPr lang="it-IT" dirty="0">
                <a:hlinkClick r:id="rId4"/>
              </a:rPr>
              <a:t> </a:t>
            </a:r>
            <a:r>
              <a:rPr lang="it-IT" dirty="0" err="1">
                <a:hlinkClick r:id="rId4"/>
              </a:rPr>
              <a:t>functions</a:t>
            </a:r>
            <a:r>
              <a:rPr lang="it-IT" dirty="0">
                <a:hlinkClick r:id="rId4"/>
              </a:rPr>
              <a:t> in computer vision</a:t>
            </a:r>
            <a:endParaRPr lang="it-IT" dirty="0"/>
          </a:p>
          <a:p>
            <a:r>
              <a:rPr lang="it-IT" dirty="0" err="1">
                <a:hlinkClick r:id="rId5"/>
              </a:rPr>
              <a:t>Experiments</a:t>
            </a:r>
            <a:r>
              <a:rPr lang="it-IT" dirty="0">
                <a:hlinkClick r:id="rId5"/>
              </a:rPr>
              <a:t> on </a:t>
            </a:r>
            <a:r>
              <a:rPr lang="it-IT" dirty="0" err="1">
                <a:hlinkClick r:id="rId5"/>
              </a:rPr>
              <a:t>different</a:t>
            </a:r>
            <a:r>
              <a:rPr lang="it-IT" dirty="0">
                <a:hlinkClick r:id="rId5"/>
              </a:rPr>
              <a:t> </a:t>
            </a:r>
            <a:r>
              <a:rPr lang="it-IT" dirty="0" err="1">
                <a:hlinkClick r:id="rId5"/>
              </a:rPr>
              <a:t>loss</a:t>
            </a:r>
            <a:r>
              <a:rPr lang="it-IT" dirty="0">
                <a:hlinkClick r:id="rId5"/>
              </a:rPr>
              <a:t> </a:t>
            </a:r>
            <a:r>
              <a:rPr lang="it-IT" dirty="0" err="1">
                <a:hlinkClick r:id="rId5"/>
              </a:rPr>
              <a:t>configurations</a:t>
            </a:r>
            <a:r>
              <a:rPr lang="it-IT" dirty="0">
                <a:hlinkClick r:id="rId5"/>
              </a:rPr>
              <a:t> for style transfer</a:t>
            </a:r>
            <a:endParaRPr lang="it-IT" dirty="0"/>
          </a:p>
          <a:p>
            <a:r>
              <a:rPr lang="it-IT" dirty="0">
                <a:hlinkClick r:id="rId6"/>
              </a:rPr>
              <a:t>Deep image </a:t>
            </a:r>
            <a:r>
              <a:rPr lang="it-IT" dirty="0" err="1">
                <a:hlinkClick r:id="rId6"/>
              </a:rPr>
              <a:t>quality</a:t>
            </a:r>
            <a:r>
              <a:rPr lang="it-IT" dirty="0">
                <a:hlinkClick r:id="rId6"/>
              </a:rPr>
              <a:t> </a:t>
            </a:r>
            <a:r>
              <a:rPr lang="it-IT" dirty="0" err="1">
                <a:hlinkClick r:id="rId6"/>
              </a:rPr>
              <a:t>assessment</a:t>
            </a:r>
            <a:endParaRPr lang="it-IT" dirty="0"/>
          </a:p>
          <a:p>
            <a:r>
              <a:rPr lang="en-US" dirty="0">
                <a:hlinkClick r:id="rId7"/>
              </a:rPr>
              <a:t>The Unreasonable Effectiveness of Deep Features as a Perceptual Metric (arxiv.org)</a:t>
            </a:r>
            <a:endParaRPr lang="it-IT" dirty="0"/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39993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FD03432-C72B-FE65-4232-77A5CF192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4079987" cy="1314443"/>
          </a:xfrm>
        </p:spPr>
        <p:txBody>
          <a:bodyPr>
            <a:normAutofit/>
          </a:bodyPr>
          <a:lstStyle/>
          <a:p>
            <a:r>
              <a:rPr lang="it-IT" dirty="0"/>
              <a:t>Reference Paper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638A2F4-C491-0EB1-EFDF-1472E90B8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6172199"/>
            <a:ext cx="9179169" cy="45542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>
                <a:hlinkClick r:id="rId2"/>
              </a:rPr>
              <a:t>MicroAST</a:t>
            </a:r>
            <a:endParaRPr lang="en-US" b="0" i="0" dirty="0">
              <a:solidFill>
                <a:srgbClr val="000000"/>
              </a:solidFill>
              <a:effectLst/>
              <a:latin typeface="Lato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8D7D1EB6-1967-F4BD-810E-3800ECC52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818" y="2014727"/>
            <a:ext cx="7995138" cy="415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724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7E5253-D46E-F137-9392-BE3D7F117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Overview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6B5F13-65A2-5F4B-F937-85333199E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it-IT" dirty="0"/>
              <a:t>Code </a:t>
            </a:r>
            <a:r>
              <a:rPr lang="it-IT" dirty="0" err="1"/>
              <a:t>refactoring</a:t>
            </a:r>
            <a:r>
              <a:rPr lang="it-IT" dirty="0"/>
              <a:t> with </a:t>
            </a:r>
            <a:r>
              <a:rPr lang="it-IT" dirty="0" err="1"/>
              <a:t>newer</a:t>
            </a:r>
            <a:r>
              <a:rPr lang="it-IT" dirty="0"/>
              <a:t> libraries</a:t>
            </a:r>
          </a:p>
          <a:p>
            <a:pPr lvl="1"/>
            <a:r>
              <a:rPr lang="it-IT" dirty="0" err="1"/>
              <a:t>PyTorch</a:t>
            </a:r>
            <a:r>
              <a:rPr lang="it-IT" dirty="0"/>
              <a:t> Lightning, </a:t>
            </a:r>
            <a:r>
              <a:rPr lang="it-IT" dirty="0" err="1"/>
              <a:t>Torchmetrics</a:t>
            </a:r>
            <a:r>
              <a:rPr lang="it-IT" dirty="0"/>
              <a:t>, Weight and </a:t>
            </a:r>
            <a:r>
              <a:rPr lang="it-IT" dirty="0" err="1"/>
              <a:t>Biases</a:t>
            </a:r>
            <a:endParaRPr lang="it-IT" dirty="0"/>
          </a:p>
          <a:p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experiments</a:t>
            </a:r>
            <a:r>
              <a:rPr lang="it-IT" dirty="0"/>
              <a:t> to </a:t>
            </a:r>
            <a:r>
              <a:rPr lang="it-IT" dirty="0" err="1"/>
              <a:t>improve</a:t>
            </a:r>
            <a:r>
              <a:rPr lang="it-IT" dirty="0"/>
              <a:t> the performance from the baseline code</a:t>
            </a:r>
          </a:p>
          <a:p>
            <a:pPr lvl="1"/>
            <a:r>
              <a:rPr lang="it-IT" dirty="0"/>
              <a:t>Architecture</a:t>
            </a:r>
          </a:p>
          <a:p>
            <a:pPr lvl="1"/>
            <a:r>
              <a:rPr lang="it-IT" dirty="0"/>
              <a:t>Loss </a:t>
            </a:r>
            <a:r>
              <a:rPr lang="it-IT" dirty="0" err="1"/>
              <a:t>functions</a:t>
            </a:r>
            <a:endParaRPr lang="it-IT" dirty="0"/>
          </a:p>
          <a:p>
            <a:r>
              <a:rPr lang="it-IT" dirty="0"/>
              <a:t>Fine tuning of the model for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tasks</a:t>
            </a:r>
          </a:p>
          <a:p>
            <a:pPr lvl="1"/>
            <a:r>
              <a:rPr lang="it-IT" dirty="0" err="1"/>
              <a:t>Generic</a:t>
            </a:r>
            <a:endParaRPr lang="it-IT" dirty="0"/>
          </a:p>
          <a:p>
            <a:pPr lvl="1"/>
            <a:r>
              <a:rPr lang="it-IT" dirty="0" err="1"/>
              <a:t>Faces</a:t>
            </a:r>
            <a:endParaRPr lang="it-IT" dirty="0"/>
          </a:p>
          <a:p>
            <a:r>
              <a:rPr lang="it-IT" dirty="0"/>
              <a:t>Demo app for testing the model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99031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testo, ventola, proiettore&#10;&#10;Descrizione generata automaticamente">
            <a:extLst>
              <a:ext uri="{FF2B5EF4-FFF2-40B4-BE49-F238E27FC236}">
                <a16:creationId xmlns:a16="http://schemas.microsoft.com/office/drawing/2014/main" id="{5900B184-EED6-0343-0B24-88768770E8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" b="14141"/>
          <a:stretch/>
        </p:blipFill>
        <p:spPr>
          <a:xfrm>
            <a:off x="20" y="10"/>
            <a:ext cx="12191980" cy="685798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8390362-5868-4DF6-BD74-91C72884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035382" y="-1298619"/>
            <a:ext cx="4121238" cy="12191998"/>
          </a:xfrm>
          <a:prstGeom prst="rect">
            <a:avLst/>
          </a:prstGeom>
          <a:gradFill flip="none" rotWithShape="1">
            <a:gsLst>
              <a:gs pos="36000">
                <a:srgbClr val="000000">
                  <a:alpha val="26000"/>
                </a:srgbClr>
              </a:gs>
              <a:gs pos="0">
                <a:srgbClr val="000000">
                  <a:alpha val="0"/>
                </a:srgbClr>
              </a:gs>
              <a:gs pos="61000">
                <a:srgbClr val="0E0D12">
                  <a:alpha val="58000"/>
                </a:srgbClr>
              </a:gs>
              <a:gs pos="88000">
                <a:srgbClr val="000000">
                  <a:alpha val="58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6524330-F29E-2A2A-6684-B8BF538F6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12995"/>
            <a:ext cx="6835698" cy="18556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model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A5C8BF2-C035-4BFF-8802-A39723834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2570" y="5821999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35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FCE3D6-5255-CCDE-BE12-820DBD461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Challenges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2BE80D-D35F-CEEF-73FF-638AF59A4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853369"/>
            <a:ext cx="5181601" cy="3088460"/>
          </a:xfrm>
        </p:spPr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final</a:t>
            </a:r>
            <a:r>
              <a:rPr lang="it-IT" dirty="0"/>
              <a:t> images </a:t>
            </a:r>
            <a:r>
              <a:rPr lang="it-IT" dirty="0" err="1"/>
              <a:t>suffer</a:t>
            </a:r>
            <a:r>
              <a:rPr lang="it-IT" dirty="0"/>
              <a:t> from </a:t>
            </a:r>
            <a:r>
              <a:rPr lang="it-IT" dirty="0" err="1"/>
              <a:t>artifacts</a:t>
            </a:r>
            <a:r>
              <a:rPr lang="it-IT" dirty="0"/>
              <a:t> </a:t>
            </a:r>
            <a:r>
              <a:rPr lang="it-IT" dirty="0" err="1"/>
              <a:t>caused</a:t>
            </a:r>
            <a:r>
              <a:rPr lang="it-IT" dirty="0"/>
              <a:t> by the inverse </a:t>
            </a:r>
            <a:r>
              <a:rPr lang="it-IT" dirty="0" err="1"/>
              <a:t>convolution</a:t>
            </a:r>
            <a:endParaRPr lang="it-IT" dirty="0"/>
          </a:p>
          <a:p>
            <a:r>
              <a:rPr lang="it-IT" dirty="0"/>
              <a:t>The style </a:t>
            </a:r>
            <a:r>
              <a:rPr lang="it-IT" dirty="0" err="1"/>
              <a:t>isn’t</a:t>
            </a:r>
            <a:r>
              <a:rPr lang="it-IT" dirty="0"/>
              <a:t>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dirty="0" err="1"/>
              <a:t>applied</a:t>
            </a:r>
            <a:r>
              <a:rPr lang="it-IT" dirty="0"/>
              <a:t> in a </a:t>
            </a:r>
            <a:r>
              <a:rPr lang="it-IT" dirty="0" err="1"/>
              <a:t>smooth</a:t>
            </a:r>
            <a:r>
              <a:rPr lang="it-IT" dirty="0"/>
              <a:t> way</a:t>
            </a:r>
          </a:p>
          <a:p>
            <a:r>
              <a:rPr lang="it-IT" dirty="0" err="1"/>
              <a:t>It’s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well</a:t>
            </a:r>
            <a:r>
              <a:rPr lang="it-IT" dirty="0"/>
              <a:t> </a:t>
            </a:r>
            <a:r>
              <a:rPr lang="it-IT" dirty="0" err="1"/>
              <a:t>suited</a:t>
            </a:r>
            <a:r>
              <a:rPr lang="it-IT" dirty="0"/>
              <a:t> for </a:t>
            </a:r>
            <a:r>
              <a:rPr lang="it-IT" dirty="0" err="1"/>
              <a:t>faces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55EA58F-0FB2-1609-21BC-D04297311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2822" y="185631"/>
            <a:ext cx="4408309" cy="291928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5BAC102-FCD7-A26A-BCBB-5C3B5EE93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4362" y="3300090"/>
            <a:ext cx="2236769" cy="337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955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AFD7FF-8A5E-8BAF-85CE-CE1E3F39A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56E67A4-4099-C292-EE83-998B86560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 err="1"/>
              <a:t>We</a:t>
            </a:r>
            <a:r>
              <a:rPr lang="it-IT" dirty="0"/>
              <a:t> first </a:t>
            </a:r>
            <a:r>
              <a:rPr lang="it-IT" dirty="0" err="1"/>
              <a:t>tried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datasets</a:t>
            </a:r>
          </a:p>
          <a:p>
            <a:r>
              <a:rPr lang="it-IT" dirty="0"/>
              <a:t>Style</a:t>
            </a:r>
          </a:p>
          <a:p>
            <a:pPr lvl="1"/>
            <a:r>
              <a:rPr lang="en-US" dirty="0" err="1">
                <a:hlinkClick r:id="rId2"/>
              </a:rPr>
              <a:t>WikiArt</a:t>
            </a:r>
            <a:r>
              <a:rPr lang="en-US" dirty="0"/>
              <a:t> (default)</a:t>
            </a:r>
          </a:p>
          <a:p>
            <a:pPr lvl="1"/>
            <a:r>
              <a:rPr lang="it-IT" dirty="0">
                <a:hlinkClick r:id="rId3"/>
              </a:rPr>
              <a:t>LAION-</a:t>
            </a:r>
            <a:r>
              <a:rPr lang="it-IT" dirty="0" err="1">
                <a:hlinkClick r:id="rId3"/>
              </a:rPr>
              <a:t>Aesthetics</a:t>
            </a:r>
            <a:endParaRPr lang="en-US" dirty="0"/>
          </a:p>
          <a:p>
            <a:r>
              <a:rPr lang="it-IT" dirty="0"/>
              <a:t>Content</a:t>
            </a:r>
          </a:p>
          <a:p>
            <a:pPr lvl="1"/>
            <a:r>
              <a:rPr lang="en-US" dirty="0">
                <a:hlinkClick r:id="rId4"/>
              </a:rPr>
              <a:t>COCO 2017</a:t>
            </a:r>
            <a:r>
              <a:rPr lang="en-US" dirty="0"/>
              <a:t> (generic)</a:t>
            </a:r>
          </a:p>
          <a:p>
            <a:pPr lvl="1"/>
            <a:r>
              <a:rPr lang="it-IT" dirty="0">
                <a:hlinkClick r:id="rId5"/>
              </a:rPr>
              <a:t>Flickr-</a:t>
            </a:r>
            <a:r>
              <a:rPr lang="it-IT" dirty="0" err="1">
                <a:hlinkClick r:id="rId5"/>
              </a:rPr>
              <a:t>Faces</a:t>
            </a:r>
            <a:r>
              <a:rPr lang="it-IT" dirty="0">
                <a:hlinkClick r:id="rId5"/>
              </a:rPr>
              <a:t>-HQ </a:t>
            </a:r>
            <a:r>
              <a:rPr lang="it-IT" dirty="0"/>
              <a:t>(</a:t>
            </a:r>
            <a:r>
              <a:rPr lang="it-IT" dirty="0" err="1"/>
              <a:t>faces</a:t>
            </a:r>
            <a:r>
              <a:rPr lang="it-IT" dirty="0"/>
              <a:t>)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16606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A11760-B29D-EFDC-3EAE-11BC99705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Tests</a:t>
            </a:r>
            <a:r>
              <a:rPr lang="it-IT" dirty="0"/>
              <a:t> on the </a:t>
            </a:r>
            <a:r>
              <a:rPr lang="it-IT" dirty="0" err="1"/>
              <a:t>architecture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C3704D4-1D74-083E-B68B-6ED151D47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3642943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5AB80C-E666-6314-CF60-32B3E3DAF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Loss </a:t>
            </a:r>
            <a:r>
              <a:rPr lang="it-IT" dirty="0" err="1"/>
              <a:t>functions</a:t>
            </a:r>
            <a:r>
              <a:rPr lang="it-IT" dirty="0"/>
              <a:t> and </a:t>
            </a:r>
            <a:r>
              <a:rPr lang="it-IT" dirty="0" err="1"/>
              <a:t>distance</a:t>
            </a:r>
            <a:r>
              <a:rPr lang="it-IT" dirty="0"/>
              <a:t> </a:t>
            </a:r>
            <a:r>
              <a:rPr lang="it-IT" dirty="0" err="1"/>
              <a:t>metrics</a:t>
            </a:r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31309BA6-4D38-130D-044E-C7D6941DCE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14399" y="2853369"/>
                <a:ext cx="10363200" cy="3774312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it-IT" dirty="0"/>
                  <a:t>Feature-</a:t>
                </a:r>
                <a:r>
                  <a:rPr lang="it-IT" dirty="0" err="1"/>
                  <a:t>wise</a:t>
                </a:r>
                <a:r>
                  <a:rPr lang="it-IT" dirty="0"/>
                  <a:t> </a:t>
                </a:r>
                <a:r>
                  <a:rPr lang="it-IT" dirty="0" err="1"/>
                  <a:t>distance</a:t>
                </a:r>
                <a:r>
                  <a:rPr lang="it-IT" dirty="0"/>
                  <a:t> </a:t>
                </a:r>
                <a:r>
                  <a:rPr lang="it-IT" dirty="0" err="1"/>
                  <a:t>metrics</a:t>
                </a:r>
                <a:r>
                  <a:rPr lang="it-IT" dirty="0"/>
                  <a:t> for the VGG </a:t>
                </a:r>
                <a:r>
                  <a:rPr lang="it-IT" dirty="0" err="1"/>
                  <a:t>layers</a:t>
                </a:r>
                <a:endParaRPr lang="it-IT" dirty="0"/>
              </a:p>
              <a:p>
                <a:r>
                  <a:rPr lang="it-IT" dirty="0"/>
                  <a:t>MSE</a:t>
                </a:r>
              </a:p>
              <a:p>
                <a:r>
                  <a:rPr lang="it-IT" dirty="0"/>
                  <a:t>L1</a:t>
                </a:r>
              </a:p>
              <a:p>
                <a:r>
                  <a:rPr lang="it-IT" dirty="0"/>
                  <a:t>Cosine</a:t>
                </a:r>
              </a:p>
              <a:p>
                <a:pPr marL="0" indent="0">
                  <a:buNone/>
                </a:pPr>
                <a:r>
                  <a:rPr lang="it-IT" dirty="0"/>
                  <a:t>Similarity </a:t>
                </a:r>
                <a:r>
                  <a:rPr lang="it-IT" dirty="0" err="1"/>
                  <a:t>metrics</a:t>
                </a:r>
                <a:r>
                  <a:rPr lang="it-IT" dirty="0"/>
                  <a:t> for the </a:t>
                </a:r>
                <a:r>
                  <a:rPr lang="it-IT" dirty="0" err="1"/>
                  <a:t>computed</a:t>
                </a:r>
                <a:r>
                  <a:rPr lang="it-IT" dirty="0"/>
                  <a:t> image</a:t>
                </a:r>
              </a:p>
              <a:p>
                <a:r>
                  <a:rPr lang="it-IT" dirty="0" err="1"/>
                  <a:t>Frechet</a:t>
                </a:r>
                <a:r>
                  <a:rPr lang="it-IT" dirty="0"/>
                  <a:t> </a:t>
                </a:r>
                <a:r>
                  <a:rPr lang="it-IT" dirty="0" err="1"/>
                  <a:t>Inception</a:t>
                </a:r>
                <a:r>
                  <a:rPr lang="it-IT" dirty="0"/>
                  <a:t> </a:t>
                </a:r>
                <a:r>
                  <a:rPr lang="it-IT" dirty="0" err="1"/>
                  <a:t>Distance</a:t>
                </a:r>
                <a:endParaRPr lang="it-IT" dirty="0"/>
              </a:p>
              <a:p>
                <a:pPr marL="0" indent="0">
                  <a:buNone/>
                </a:pPr>
                <a:r>
                  <a:rPr lang="it-IT" dirty="0" err="1"/>
                  <a:t>Regularization</a:t>
                </a:r>
                <a:endParaRPr lang="it-IT" dirty="0"/>
              </a:p>
              <a:p>
                <a:r>
                  <a:rPr lang="it-IT" dirty="0"/>
                  <a:t>Total </a:t>
                </a:r>
                <a:r>
                  <a:rPr lang="it-IT" dirty="0" err="1"/>
                  <a:t>variation</a:t>
                </a:r>
                <a:r>
                  <a:rPr lang="it-IT" dirty="0"/>
                  <a:t>: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𝑇𝑉</m:t>
                    </m:r>
                    <m:d>
                      <m:d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supHide m:val="on"/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+1,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nary>
                    <m:r>
                      <a:rPr lang="it-IT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|+|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it-IT" dirty="0"/>
              </a:p>
              <a:p>
                <a:pPr marL="0" indent="0">
                  <a:buNone/>
                </a:pPr>
                <a:endParaRPr lang="it-IT" dirty="0"/>
              </a:p>
              <a:p>
                <a:endParaRPr lang="it-IT" dirty="0"/>
              </a:p>
              <a:p>
                <a:pPr marL="0" indent="0">
                  <a:buNone/>
                </a:pPr>
                <a:endParaRPr lang="it-IT" dirty="0"/>
              </a:p>
              <a:p>
                <a:endParaRPr lang="it-IT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31309BA6-4D38-130D-044E-C7D6941DCE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4399" y="2853369"/>
                <a:ext cx="10363200" cy="3774312"/>
              </a:xfrm>
              <a:blipFill>
                <a:blip r:embed="rId2"/>
                <a:stretch>
                  <a:fillRect l="-588" t="-808" b="-1696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9061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5AB80C-E666-6314-CF60-32B3E3DAF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Hyperparameters</a:t>
            </a:r>
            <a:r>
              <a:rPr lang="it-IT" dirty="0"/>
              <a:t> tuning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309BA6-4D38-130D-044E-C7D6941DC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853369"/>
            <a:ext cx="10363200" cy="377431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49307602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246</Words>
  <PresentationFormat>Widescreen</PresentationFormat>
  <Paragraphs>63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Arial</vt:lpstr>
      <vt:lpstr>Cambria Math</vt:lpstr>
      <vt:lpstr>Grandview Display</vt:lpstr>
      <vt:lpstr>Lato</vt:lpstr>
      <vt:lpstr>DashVTI</vt:lpstr>
      <vt:lpstr>Arbitrary Style Transfer Computer vision project  </vt:lpstr>
      <vt:lpstr>Reference Paper</vt:lpstr>
      <vt:lpstr>Overview</vt:lpstr>
      <vt:lpstr>The model</vt:lpstr>
      <vt:lpstr>Challenges</vt:lpstr>
      <vt:lpstr>Datasets</vt:lpstr>
      <vt:lpstr>Tests on the architecture</vt:lpstr>
      <vt:lpstr>Loss functions and distance metrics</vt:lpstr>
      <vt:lpstr>Hyperparameters tuning</vt:lpstr>
      <vt:lpstr>Plots</vt:lpstr>
      <vt:lpstr>The web app</vt:lpstr>
      <vt:lpstr>Architecture of the app</vt:lpstr>
      <vt:lpstr>Demo</vt:lpstr>
      <vt:lpstr>Final results</vt:lpstr>
      <vt:lpstr>Generic</vt:lpstr>
      <vt:lpstr>Faces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2023-02-12T13:24:06Z</dcterms:created>
  <dcterms:modified xsi:type="dcterms:W3CDTF">2023-02-12T15:53:41Z</dcterms:modified>
</cp:coreProperties>
</file>

<file path=docProps/thumbnail.jpeg>
</file>